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nton" charset="1" panose="00000500000000000000"/>
      <p:regular r:id="rId10"/>
    </p:embeddedFont>
    <p:embeddedFont>
      <p:font typeface="Anton Italics" charset="1" panose="00000500000000000000"/>
      <p:regular r:id="rId11"/>
    </p:embeddedFont>
    <p:embeddedFont>
      <p:font typeface="DM Sans" charset="1" panose="00000000000000000000"/>
      <p:regular r:id="rId12"/>
    </p:embeddedFont>
    <p:embeddedFont>
      <p:font typeface="DM Sans Bold" charset="1" panose="00000000000000000000"/>
      <p:regular r:id="rId13"/>
    </p:embeddedFont>
    <p:embeddedFont>
      <p:font typeface="DM Sans Italics" charset="1" panose="00000000000000000000"/>
      <p:regular r:id="rId14"/>
    </p:embeddedFont>
    <p:embeddedFont>
      <p:font typeface="DM Sans Bold Italics" charset="1" panose="00000000000000000000"/>
      <p:regular r:id="rId15"/>
    </p:embeddedFont>
    <p:embeddedFont>
      <p:font typeface="Now" charset="1" panose="00000500000000000000"/>
      <p:regular r:id="rId16"/>
    </p:embeddedFont>
    <p:embeddedFont>
      <p:font typeface="Now Bold" charset="1" panose="00000800000000000000"/>
      <p:regular r:id="rId17"/>
    </p:embeddedFont>
    <p:embeddedFont>
      <p:font typeface="Now Thin" charset="1" panose="00000300000000000000"/>
      <p:regular r:id="rId18"/>
    </p:embeddedFont>
    <p:embeddedFont>
      <p:font typeface="Now Light" charset="1" panose="00000400000000000000"/>
      <p:regular r:id="rId19"/>
    </p:embeddedFont>
    <p:embeddedFont>
      <p:font typeface="Now Medium" charset="1" panose="00000600000000000000"/>
      <p:regular r:id="rId20"/>
    </p:embeddedFont>
    <p:embeddedFont>
      <p:font typeface="Now Heavy" charset="1" panose="00000A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34" Target="slides/slide13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1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svg" Type="http://schemas.openxmlformats.org/officeDocument/2006/relationships/image"/><Relationship Id="rId2" Target="../media/image1.jpe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jpe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38.jpe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9.png" Type="http://schemas.openxmlformats.org/officeDocument/2006/relationships/image"/><Relationship Id="rId9" Target="../media/image4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48409">
            <a:off x="-1871927" y="7973496"/>
            <a:ext cx="6755091" cy="6130246"/>
          </a:xfrm>
          <a:custGeom>
            <a:avLst/>
            <a:gdLst/>
            <a:ahLst/>
            <a:cxnLst/>
            <a:rect r="r" b="b" t="t" l="l"/>
            <a:pathLst>
              <a:path h="6130246" w="6755091">
                <a:moveTo>
                  <a:pt x="0" y="0"/>
                </a:moveTo>
                <a:lnTo>
                  <a:pt x="6755092" y="0"/>
                </a:lnTo>
                <a:lnTo>
                  <a:pt x="6755092" y="6130246"/>
                </a:lnTo>
                <a:lnTo>
                  <a:pt x="0" y="61302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223819">
            <a:off x="10214960" y="-5715833"/>
            <a:ext cx="12596877" cy="11431666"/>
          </a:xfrm>
          <a:custGeom>
            <a:avLst/>
            <a:gdLst/>
            <a:ahLst/>
            <a:cxnLst/>
            <a:rect r="r" b="b" t="t" l="l"/>
            <a:pathLst>
              <a:path h="11431666" w="12596877">
                <a:moveTo>
                  <a:pt x="0" y="0"/>
                </a:moveTo>
                <a:lnTo>
                  <a:pt x="12596877" y="0"/>
                </a:lnTo>
                <a:lnTo>
                  <a:pt x="12596877" y="11431666"/>
                </a:lnTo>
                <a:lnTo>
                  <a:pt x="0" y="114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28700" y="-143539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194833">
            <a:off x="14482979" y="8370874"/>
            <a:ext cx="5020066" cy="5020066"/>
          </a:xfrm>
          <a:custGeom>
            <a:avLst/>
            <a:gdLst/>
            <a:ahLst/>
            <a:cxnLst/>
            <a:rect r="r" b="b" t="t" l="l"/>
            <a:pathLst>
              <a:path h="5020066" w="5020066">
                <a:moveTo>
                  <a:pt x="0" y="0"/>
                </a:moveTo>
                <a:lnTo>
                  <a:pt x="5020067" y="0"/>
                </a:lnTo>
                <a:lnTo>
                  <a:pt x="5020067" y="5020066"/>
                </a:lnTo>
                <a:lnTo>
                  <a:pt x="0" y="5020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74634" y="3508213"/>
            <a:ext cx="9465049" cy="2574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78"/>
              </a:lnSpc>
            </a:pPr>
            <a:r>
              <a:rPr lang="en-US" sz="3653">
                <a:solidFill>
                  <a:srgbClr val="048AFF"/>
                </a:solidFill>
                <a:latin typeface="Now Bold"/>
              </a:rPr>
              <a:t>A COMPREHENSIVE SOLUTION FOR TRAFFIC MANAGEMENT, ENERGY EFFICIENCY, PUBLIC SAFETY, AND URBAN PLANNING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91593" y="6716757"/>
            <a:ext cx="7827699" cy="43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83"/>
              </a:lnSpc>
              <a:spcBef>
                <a:spcPct val="0"/>
              </a:spcBef>
            </a:pPr>
            <a:r>
              <a:rPr lang="en-US" sz="2913">
                <a:solidFill>
                  <a:srgbClr val="FFFAEB"/>
                </a:solidFill>
                <a:latin typeface="DM Sans Italics"/>
              </a:rPr>
              <a:t>Presented by: Nano Nimbles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74634" y="1969764"/>
            <a:ext cx="1173233" cy="1164700"/>
          </a:xfrm>
          <a:custGeom>
            <a:avLst/>
            <a:gdLst/>
            <a:ahLst/>
            <a:cxnLst/>
            <a:rect r="r" b="b" t="t" l="l"/>
            <a:pathLst>
              <a:path h="1164700" w="1173233">
                <a:moveTo>
                  <a:pt x="0" y="0"/>
                </a:moveTo>
                <a:lnTo>
                  <a:pt x="1173233" y="0"/>
                </a:lnTo>
                <a:lnTo>
                  <a:pt x="1173233" y="1164701"/>
                </a:lnTo>
                <a:lnTo>
                  <a:pt x="0" y="11647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086100" y="2156914"/>
            <a:ext cx="4003912" cy="874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  <a:r>
              <a:rPr lang="en-US" sz="2845" spc="-56">
                <a:solidFill>
                  <a:srgbClr val="FFFAEB"/>
                </a:solidFill>
                <a:latin typeface="Anton Italics"/>
              </a:rPr>
              <a:t>UrbanIQ: Revolutionizing Smart Cities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478469"/>
            <a:ext cx="18288000" cy="4760696"/>
          </a:xfrm>
          <a:custGeom>
            <a:avLst/>
            <a:gdLst/>
            <a:ahLst/>
            <a:cxnLst/>
            <a:rect r="r" b="b" t="t" l="l"/>
            <a:pathLst>
              <a:path h="4760696" w="18288000">
                <a:moveTo>
                  <a:pt x="0" y="0"/>
                </a:moveTo>
                <a:lnTo>
                  <a:pt x="18288000" y="0"/>
                </a:lnTo>
                <a:lnTo>
                  <a:pt x="18288000" y="4760696"/>
                </a:lnTo>
                <a:lnTo>
                  <a:pt x="0" y="47606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7968" r="0" b="-77968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165301" y="3026312"/>
            <a:ext cx="9957398" cy="2442304"/>
            <a:chOff x="0" y="0"/>
            <a:chExt cx="2622525" cy="6432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22525" cy="643241"/>
            </a:xfrm>
            <a:custGeom>
              <a:avLst/>
              <a:gdLst/>
              <a:ahLst/>
              <a:cxnLst/>
              <a:rect r="r" b="b" t="t" l="l"/>
              <a:pathLst>
                <a:path h="643241" w="2622525">
                  <a:moveTo>
                    <a:pt x="10885" y="0"/>
                  </a:moveTo>
                  <a:lnTo>
                    <a:pt x="2611640" y="0"/>
                  </a:lnTo>
                  <a:cubicBezTo>
                    <a:pt x="2614526" y="0"/>
                    <a:pt x="2617295" y="1147"/>
                    <a:pt x="2619336" y="3188"/>
                  </a:cubicBezTo>
                  <a:cubicBezTo>
                    <a:pt x="2621378" y="5230"/>
                    <a:pt x="2622525" y="7998"/>
                    <a:pt x="2622525" y="10885"/>
                  </a:cubicBezTo>
                  <a:lnTo>
                    <a:pt x="2622525" y="632356"/>
                  </a:lnTo>
                  <a:cubicBezTo>
                    <a:pt x="2622525" y="635243"/>
                    <a:pt x="2621378" y="638011"/>
                    <a:pt x="2619336" y="640053"/>
                  </a:cubicBezTo>
                  <a:cubicBezTo>
                    <a:pt x="2617295" y="642094"/>
                    <a:pt x="2614526" y="643241"/>
                    <a:pt x="2611640" y="643241"/>
                  </a:cubicBezTo>
                  <a:lnTo>
                    <a:pt x="10885" y="643241"/>
                  </a:lnTo>
                  <a:cubicBezTo>
                    <a:pt x="7998" y="643241"/>
                    <a:pt x="5230" y="642094"/>
                    <a:pt x="3188" y="640053"/>
                  </a:cubicBezTo>
                  <a:cubicBezTo>
                    <a:pt x="1147" y="638011"/>
                    <a:pt x="0" y="635243"/>
                    <a:pt x="0" y="632356"/>
                  </a:cubicBezTo>
                  <a:lnTo>
                    <a:pt x="0" y="10885"/>
                  </a:lnTo>
                  <a:cubicBezTo>
                    <a:pt x="0" y="7998"/>
                    <a:pt x="1147" y="5230"/>
                    <a:pt x="3188" y="3188"/>
                  </a:cubicBezTo>
                  <a:cubicBezTo>
                    <a:pt x="5230" y="1147"/>
                    <a:pt x="7998" y="0"/>
                    <a:pt x="1088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63000"/>
                  </a:srgbClr>
                </a:gs>
                <a:gs pos="100000">
                  <a:srgbClr val="B100E8">
                    <a:alpha val="63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2622525" cy="6527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31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300989" y="2938836"/>
            <a:ext cx="7686022" cy="2543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37"/>
              </a:lnSpc>
              <a:spcBef>
                <a:spcPct val="0"/>
              </a:spcBef>
            </a:pPr>
            <a:r>
              <a:rPr lang="en-US" sz="7293">
                <a:solidFill>
                  <a:srgbClr val="FFFFFF"/>
                </a:solidFill>
                <a:latin typeface="Now Bold"/>
              </a:rPr>
              <a:t>Impact Assessment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09880" y="6393464"/>
            <a:ext cx="15679029" cy="275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86228" indent="-343114" lvl="1">
              <a:lnSpc>
                <a:spcPts val="4640"/>
              </a:lnSpc>
              <a:buFont typeface="Arial"/>
              <a:buChar char="•"/>
            </a:pPr>
            <a:r>
              <a:rPr lang="en-US" sz="3178">
                <a:solidFill>
                  <a:srgbClr val="FFFFFF"/>
                </a:solidFill>
                <a:latin typeface="DM Sans"/>
              </a:rPr>
              <a:t>Expected reductions in traffic congestion, energy consumption, and crime rates.</a:t>
            </a:r>
          </a:p>
          <a:p>
            <a:pPr marL="686228" indent="-343114" lvl="1">
              <a:lnSpc>
                <a:spcPts val="4640"/>
              </a:lnSpc>
              <a:buFont typeface="Arial"/>
              <a:buChar char="•"/>
            </a:pPr>
            <a:r>
              <a:rPr lang="en-US" sz="3178">
                <a:solidFill>
                  <a:srgbClr val="FFFFFF"/>
                </a:solidFill>
                <a:latin typeface="DM Sans"/>
              </a:rPr>
              <a:t>Enhanced public participation in urban planning.</a:t>
            </a:r>
          </a:p>
          <a:p>
            <a:pPr marL="686228" indent="-343114" lvl="1">
              <a:lnSpc>
                <a:spcPts val="4640"/>
              </a:lnSpc>
              <a:buFont typeface="Arial"/>
              <a:buChar char="•"/>
            </a:pPr>
            <a:r>
              <a:rPr lang="en-US" sz="3178">
                <a:solidFill>
                  <a:srgbClr val="FFFFFF"/>
                </a:solidFill>
                <a:latin typeface="DM Sans"/>
              </a:rPr>
              <a:t>Long-term sustainability and resilience of urban areas.</a:t>
            </a:r>
          </a:p>
          <a:p>
            <a:pPr>
              <a:lnSpc>
                <a:spcPts val="4640"/>
              </a:lnSpc>
            </a:pPr>
          </a:p>
          <a:p>
            <a:pPr>
              <a:lnSpc>
                <a:spcPts val="3472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857015" y="1127920"/>
            <a:ext cx="9957398" cy="2442304"/>
            <a:chOff x="0" y="0"/>
            <a:chExt cx="2622525" cy="6432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22525" cy="643241"/>
            </a:xfrm>
            <a:custGeom>
              <a:avLst/>
              <a:gdLst/>
              <a:ahLst/>
              <a:cxnLst/>
              <a:rect r="r" b="b" t="t" l="l"/>
              <a:pathLst>
                <a:path h="643241" w="2622525">
                  <a:moveTo>
                    <a:pt x="10885" y="0"/>
                  </a:moveTo>
                  <a:lnTo>
                    <a:pt x="2611640" y="0"/>
                  </a:lnTo>
                  <a:cubicBezTo>
                    <a:pt x="2614526" y="0"/>
                    <a:pt x="2617295" y="1147"/>
                    <a:pt x="2619336" y="3188"/>
                  </a:cubicBezTo>
                  <a:cubicBezTo>
                    <a:pt x="2621378" y="5230"/>
                    <a:pt x="2622525" y="7998"/>
                    <a:pt x="2622525" y="10885"/>
                  </a:cubicBezTo>
                  <a:lnTo>
                    <a:pt x="2622525" y="632356"/>
                  </a:lnTo>
                  <a:cubicBezTo>
                    <a:pt x="2622525" y="635243"/>
                    <a:pt x="2621378" y="638011"/>
                    <a:pt x="2619336" y="640053"/>
                  </a:cubicBezTo>
                  <a:cubicBezTo>
                    <a:pt x="2617295" y="642094"/>
                    <a:pt x="2614526" y="643241"/>
                    <a:pt x="2611640" y="643241"/>
                  </a:cubicBezTo>
                  <a:lnTo>
                    <a:pt x="10885" y="643241"/>
                  </a:lnTo>
                  <a:cubicBezTo>
                    <a:pt x="7998" y="643241"/>
                    <a:pt x="5230" y="642094"/>
                    <a:pt x="3188" y="640053"/>
                  </a:cubicBezTo>
                  <a:cubicBezTo>
                    <a:pt x="1147" y="638011"/>
                    <a:pt x="0" y="635243"/>
                    <a:pt x="0" y="632356"/>
                  </a:cubicBezTo>
                  <a:lnTo>
                    <a:pt x="0" y="10885"/>
                  </a:lnTo>
                  <a:cubicBezTo>
                    <a:pt x="0" y="7998"/>
                    <a:pt x="1147" y="5230"/>
                    <a:pt x="3188" y="3188"/>
                  </a:cubicBezTo>
                  <a:cubicBezTo>
                    <a:pt x="5230" y="1147"/>
                    <a:pt x="7998" y="0"/>
                    <a:pt x="1088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63000"/>
                  </a:srgbClr>
                </a:gs>
                <a:gs pos="100000">
                  <a:srgbClr val="B100E8">
                    <a:alpha val="63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2622525" cy="6527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31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992703" y="1123672"/>
            <a:ext cx="7686022" cy="2543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37"/>
              </a:lnSpc>
              <a:spcBef>
                <a:spcPct val="0"/>
              </a:spcBef>
            </a:pPr>
            <a:r>
              <a:rPr lang="en-US" sz="7293">
                <a:solidFill>
                  <a:srgbClr val="FFFFFF"/>
                </a:solidFill>
                <a:latin typeface="Now Bold"/>
              </a:rPr>
              <a:t>Conclusion and Call to Action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94001" y="5057775"/>
            <a:ext cx="15679029" cy="217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86228" indent="-343114" lvl="1">
              <a:lnSpc>
                <a:spcPts val="4640"/>
              </a:lnSpc>
              <a:buFont typeface="Arial"/>
              <a:buChar char="•"/>
            </a:pPr>
            <a:r>
              <a:rPr lang="en-US" sz="3178">
                <a:solidFill>
                  <a:srgbClr val="FFFFFF"/>
                </a:solidFill>
                <a:latin typeface="DM Sans"/>
              </a:rPr>
              <a:t>The urgency for smart city solutions in the face of rapid urbanization.</a:t>
            </a:r>
          </a:p>
          <a:p>
            <a:pPr marL="686228" indent="-343114" lvl="1">
              <a:lnSpc>
                <a:spcPts val="4640"/>
              </a:lnSpc>
              <a:buFont typeface="Arial"/>
              <a:buChar char="•"/>
            </a:pPr>
            <a:r>
              <a:rPr lang="en-US" sz="3178">
                <a:solidFill>
                  <a:srgbClr val="FFFFFF"/>
                </a:solidFill>
                <a:latin typeface="DM Sans"/>
              </a:rPr>
              <a:t>UrbanIQ's role in creating more livable, efficient, and safe cities.</a:t>
            </a:r>
          </a:p>
          <a:p>
            <a:pPr marL="686228" indent="-343114" lvl="1">
              <a:lnSpc>
                <a:spcPts val="4640"/>
              </a:lnSpc>
              <a:buFont typeface="Arial"/>
              <a:buChar char="•"/>
            </a:pPr>
            <a:r>
              <a:rPr lang="en-US" sz="3178">
                <a:solidFill>
                  <a:srgbClr val="FFFFFF"/>
                </a:solidFill>
                <a:latin typeface="DM Sans"/>
              </a:rPr>
              <a:t>Invitation for stakeholders to join the UrbanIQ initiative.</a:t>
            </a:r>
          </a:p>
          <a:p>
            <a:pPr>
              <a:lnSpc>
                <a:spcPts val="3472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3056869" y="3362480"/>
            <a:ext cx="3662832" cy="3662832"/>
            <a:chOff x="0" y="0"/>
            <a:chExt cx="14840029" cy="148400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223" t="-7677" r="223" b="-7677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7314917" y="3483080"/>
            <a:ext cx="3662832" cy="3662832"/>
            <a:chOff x="0" y="0"/>
            <a:chExt cx="14840029" cy="1484002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223" t="-9505" r="223" b="-9505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1568299" y="3483080"/>
            <a:ext cx="3662832" cy="3662832"/>
            <a:chOff x="0" y="0"/>
            <a:chExt cx="14840029" cy="1484002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223" t="-2975" r="223" b="-2975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5431023" y="7619197"/>
            <a:ext cx="1469330" cy="1421243"/>
          </a:xfrm>
          <a:custGeom>
            <a:avLst/>
            <a:gdLst/>
            <a:ahLst/>
            <a:cxnLst/>
            <a:rect r="r" b="b" t="t" l="l"/>
            <a:pathLst>
              <a:path h="1421243" w="1469330">
                <a:moveTo>
                  <a:pt x="0" y="0"/>
                </a:moveTo>
                <a:lnTo>
                  <a:pt x="1469331" y="0"/>
                </a:lnTo>
                <a:lnTo>
                  <a:pt x="1469331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2368424" y="7867652"/>
            <a:ext cx="5257108" cy="5250537"/>
          </a:xfrm>
          <a:custGeom>
            <a:avLst/>
            <a:gdLst/>
            <a:ahLst/>
            <a:cxnLst/>
            <a:rect r="r" b="b" t="t" l="l"/>
            <a:pathLst>
              <a:path h="5250537" w="5257108">
                <a:moveTo>
                  <a:pt x="0" y="0"/>
                </a:moveTo>
                <a:lnTo>
                  <a:pt x="5257108" y="0"/>
                </a:lnTo>
                <a:lnTo>
                  <a:pt x="5257108" y="5250536"/>
                </a:lnTo>
                <a:lnTo>
                  <a:pt x="0" y="52505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431023" y="-2171348"/>
            <a:ext cx="5257108" cy="5250537"/>
          </a:xfrm>
          <a:custGeom>
            <a:avLst/>
            <a:gdLst/>
            <a:ahLst/>
            <a:cxnLst/>
            <a:rect r="r" b="b" t="t" l="l"/>
            <a:pathLst>
              <a:path h="5250537" w="5257108">
                <a:moveTo>
                  <a:pt x="0" y="0"/>
                </a:moveTo>
                <a:lnTo>
                  <a:pt x="5257108" y="0"/>
                </a:lnTo>
                <a:lnTo>
                  <a:pt x="5257108" y="5250537"/>
                </a:lnTo>
                <a:lnTo>
                  <a:pt x="0" y="52505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1028700" y="-143539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67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563917" y="1508197"/>
            <a:ext cx="7160167" cy="975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Our team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056869" y="7261594"/>
            <a:ext cx="3387457" cy="400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4"/>
              </a:lnSpc>
            </a:pPr>
            <a:r>
              <a:rPr lang="en-US" sz="2297">
                <a:solidFill>
                  <a:srgbClr val="FFFFFF"/>
                </a:solidFill>
                <a:latin typeface="DM Sans Bold"/>
              </a:rPr>
              <a:t>Krishna Mohan Pandey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450271" y="7261594"/>
            <a:ext cx="3387457" cy="400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4"/>
              </a:lnSpc>
            </a:pPr>
            <a:r>
              <a:rPr lang="en-US" sz="2297">
                <a:solidFill>
                  <a:srgbClr val="FFFFFF"/>
                </a:solidFill>
                <a:latin typeface="DM Sans Bold"/>
              </a:rPr>
              <a:t>Arnav Tiwari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705987" y="7254799"/>
            <a:ext cx="3387457" cy="400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4"/>
              </a:lnSpc>
            </a:pPr>
            <a:r>
              <a:rPr lang="en-US" sz="2297">
                <a:solidFill>
                  <a:srgbClr val="FFFFFF"/>
                </a:solidFill>
                <a:latin typeface="DM Sans Bold"/>
              </a:rPr>
              <a:t>Harsh Dwivedi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001244">
            <a:off x="10917706" y="7049713"/>
            <a:ext cx="14283863" cy="12962606"/>
          </a:xfrm>
          <a:custGeom>
            <a:avLst/>
            <a:gdLst/>
            <a:ahLst/>
            <a:cxnLst/>
            <a:rect r="r" b="b" t="t" l="l"/>
            <a:pathLst>
              <a:path h="12962606" w="14283863">
                <a:moveTo>
                  <a:pt x="0" y="0"/>
                </a:moveTo>
                <a:lnTo>
                  <a:pt x="14283863" y="0"/>
                </a:lnTo>
                <a:lnTo>
                  <a:pt x="14283863" y="12962606"/>
                </a:lnTo>
                <a:lnTo>
                  <a:pt x="0" y="129626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84654">
            <a:off x="-6628924" y="-8283079"/>
            <a:ext cx="12596877" cy="11431666"/>
          </a:xfrm>
          <a:custGeom>
            <a:avLst/>
            <a:gdLst/>
            <a:ahLst/>
            <a:cxnLst/>
            <a:rect r="r" b="b" t="t" l="l"/>
            <a:pathLst>
              <a:path h="11431666" w="12596877">
                <a:moveTo>
                  <a:pt x="0" y="0"/>
                </a:moveTo>
                <a:lnTo>
                  <a:pt x="12596877" y="0"/>
                </a:lnTo>
                <a:lnTo>
                  <a:pt x="12596877" y="11431667"/>
                </a:lnTo>
                <a:lnTo>
                  <a:pt x="0" y="114316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545481" y="-693771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041351" y="4052410"/>
            <a:ext cx="11370537" cy="1384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42"/>
              </a:lnSpc>
            </a:pPr>
            <a:r>
              <a:rPr lang="en-US" sz="8087">
                <a:solidFill>
                  <a:srgbClr val="048AFF"/>
                </a:solidFill>
                <a:latin typeface="Now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89719" y="-1276542"/>
            <a:ext cx="2556280" cy="2553085"/>
          </a:xfrm>
          <a:custGeom>
            <a:avLst/>
            <a:gdLst/>
            <a:ahLst/>
            <a:cxnLst/>
            <a:rect r="r" b="b" t="t" l="l"/>
            <a:pathLst>
              <a:path h="2553085" w="2556280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589607" y="0"/>
            <a:ext cx="8698393" cy="10400373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0" t="-27458" r="-153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584476" y="8616204"/>
            <a:ext cx="4010261" cy="4005248"/>
          </a:xfrm>
          <a:custGeom>
            <a:avLst/>
            <a:gdLst/>
            <a:ahLst/>
            <a:cxnLst/>
            <a:rect r="r" b="b" t="t" l="l"/>
            <a:pathLst>
              <a:path h="4005248" w="4010261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15104" y="1585374"/>
            <a:ext cx="5189556" cy="88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73"/>
              </a:lnSpc>
            </a:pPr>
            <a:r>
              <a:rPr lang="en-US" sz="5160">
                <a:solidFill>
                  <a:srgbClr val="048AFF"/>
                </a:solidFill>
                <a:latin typeface="Now Bold"/>
              </a:rPr>
              <a:t>About Us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9354" y="3137881"/>
            <a:ext cx="9466516" cy="3178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46579" indent="-273290" lvl="1">
              <a:lnSpc>
                <a:spcPts val="3696"/>
              </a:lnSpc>
              <a:buFont typeface="Arial"/>
              <a:buChar char="•"/>
            </a:pPr>
            <a:r>
              <a:rPr lang="en-US" sz="2531">
                <a:solidFill>
                  <a:srgbClr val="FFFFFF"/>
                </a:solidFill>
                <a:latin typeface="DM Sans"/>
              </a:rPr>
              <a:t>Welcome to Nano Nimbles, where innovation meets determination! We are a dynamic team of aspiring engineers from the Institute of Engineering and Technology (IET Lucknow), driven by our passion for technological advancement and a relentless pursuit of excellence.</a:t>
            </a:r>
          </a:p>
          <a:p>
            <a:pPr>
              <a:lnSpc>
                <a:spcPts val="2820"/>
              </a:lnSpc>
            </a:pPr>
          </a:p>
          <a:p>
            <a:pPr>
              <a:lnSpc>
                <a:spcPts val="4134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855821" y="769658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792965" y="-4982246"/>
            <a:ext cx="8083465" cy="8073361"/>
          </a:xfrm>
          <a:custGeom>
            <a:avLst/>
            <a:gdLst/>
            <a:ahLst/>
            <a:cxnLst/>
            <a:rect r="r" b="b" t="t" l="l"/>
            <a:pathLst>
              <a:path h="8073361" w="8083465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223819">
            <a:off x="-4572963" y="4006074"/>
            <a:ext cx="9665112" cy="8771089"/>
          </a:xfrm>
          <a:custGeom>
            <a:avLst/>
            <a:gdLst/>
            <a:ahLst/>
            <a:cxnLst/>
            <a:rect r="r" b="b" t="t" l="l"/>
            <a:pathLst>
              <a:path h="8771089" w="9665112">
                <a:moveTo>
                  <a:pt x="0" y="0"/>
                </a:moveTo>
                <a:lnTo>
                  <a:pt x="9665112" y="0"/>
                </a:lnTo>
                <a:lnTo>
                  <a:pt x="9665112" y="8771089"/>
                </a:lnTo>
                <a:lnTo>
                  <a:pt x="0" y="8771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637990" y="1580348"/>
            <a:ext cx="13379191" cy="7180258"/>
            <a:chOff x="0" y="0"/>
            <a:chExt cx="3523737" cy="189109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523738" cy="1891097"/>
            </a:xfrm>
            <a:custGeom>
              <a:avLst/>
              <a:gdLst/>
              <a:ahLst/>
              <a:cxnLst/>
              <a:rect r="r" b="b" t="t" l="l"/>
              <a:pathLst>
                <a:path h="1891097" w="3523738">
                  <a:moveTo>
                    <a:pt x="0" y="0"/>
                  </a:moveTo>
                  <a:lnTo>
                    <a:pt x="3523738" y="0"/>
                  </a:lnTo>
                  <a:lnTo>
                    <a:pt x="3523738" y="1891097"/>
                  </a:lnTo>
                  <a:lnTo>
                    <a:pt x="0" y="18910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48A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3523737" cy="1900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5132358" y="7708556"/>
            <a:ext cx="1769644" cy="1711728"/>
          </a:xfrm>
          <a:custGeom>
            <a:avLst/>
            <a:gdLst/>
            <a:ahLst/>
            <a:cxnLst/>
            <a:rect r="r" b="b" t="t" l="l"/>
            <a:pathLst>
              <a:path h="1711728" w="1769644">
                <a:moveTo>
                  <a:pt x="0" y="0"/>
                </a:moveTo>
                <a:lnTo>
                  <a:pt x="1769644" y="0"/>
                </a:lnTo>
                <a:lnTo>
                  <a:pt x="1769644" y="1711729"/>
                </a:lnTo>
                <a:lnTo>
                  <a:pt x="0" y="1711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16887" y="4453108"/>
            <a:ext cx="11821396" cy="3335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2684" indent="-311342" lvl="1">
              <a:lnSpc>
                <a:spcPts val="4499"/>
              </a:lnSpc>
              <a:buFont typeface="Arial"/>
              <a:buChar char="•"/>
            </a:pPr>
            <a:r>
              <a:rPr lang="en-US" sz="2884">
                <a:solidFill>
                  <a:srgbClr val="FFFAEB"/>
                </a:solidFill>
                <a:latin typeface="DM Sans Italics"/>
              </a:rPr>
              <a:t>Brief overview of the challenges faced by modern cities: traffic congestion, energy wastage, public safety concerns, and inefficient urban planning.</a:t>
            </a:r>
          </a:p>
          <a:p>
            <a:pPr marL="622684" indent="-311342" lvl="1">
              <a:lnSpc>
                <a:spcPts val="4499"/>
              </a:lnSpc>
              <a:buFont typeface="Arial"/>
              <a:buChar char="•"/>
            </a:pPr>
            <a:r>
              <a:rPr lang="en-US" sz="2884">
                <a:solidFill>
                  <a:srgbClr val="FFFAEB"/>
                </a:solidFill>
                <a:latin typeface="DM Sans Italics"/>
              </a:rPr>
              <a:t>The necessity for innovative solutions to promote sustainability, efficiency, and safety.</a:t>
            </a:r>
          </a:p>
          <a:p>
            <a:pPr algn="l">
              <a:lnSpc>
                <a:spcPts val="449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6427427" y="1884260"/>
            <a:ext cx="5433146" cy="806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4"/>
              </a:lnSpc>
            </a:pPr>
            <a:r>
              <a:rPr lang="en-US" sz="4665" spc="317">
                <a:solidFill>
                  <a:srgbClr val="048AFF"/>
                </a:solidFill>
                <a:latin typeface="Now Bold"/>
              </a:rPr>
              <a:t>INTRODUCTION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6017180" y="-1431186"/>
            <a:ext cx="3656258" cy="365625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>
            <a:off x="6085397" y="2796124"/>
            <a:ext cx="6076393" cy="0"/>
          </a:xfrm>
          <a:prstGeom prst="line">
            <a:avLst/>
          </a:prstGeom>
          <a:ln cap="flat" w="38100">
            <a:solidFill>
              <a:srgbClr val="048A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3416887" y="3076722"/>
            <a:ext cx="11715471" cy="1677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4"/>
              </a:lnSpc>
            </a:pPr>
            <a:r>
              <a:rPr lang="en-US" sz="4797">
                <a:solidFill>
                  <a:srgbClr val="B100E8"/>
                </a:solidFill>
                <a:latin typeface="DM Sans Bold Italics"/>
              </a:rPr>
              <a:t> Urban Challenges</a:t>
            </a:r>
          </a:p>
          <a:p>
            <a:pPr algn="ctr">
              <a:lnSpc>
                <a:spcPts val="608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223819">
            <a:off x="-4572963" y="4006074"/>
            <a:ext cx="9665112" cy="8771089"/>
          </a:xfrm>
          <a:custGeom>
            <a:avLst/>
            <a:gdLst/>
            <a:ahLst/>
            <a:cxnLst/>
            <a:rect r="r" b="b" t="t" l="l"/>
            <a:pathLst>
              <a:path h="8771089" w="9665112">
                <a:moveTo>
                  <a:pt x="0" y="0"/>
                </a:moveTo>
                <a:lnTo>
                  <a:pt x="9665112" y="0"/>
                </a:lnTo>
                <a:lnTo>
                  <a:pt x="9665112" y="8771089"/>
                </a:lnTo>
                <a:lnTo>
                  <a:pt x="0" y="8771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637990" y="1580348"/>
            <a:ext cx="13379191" cy="7180258"/>
            <a:chOff x="0" y="0"/>
            <a:chExt cx="3523737" cy="189109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523738" cy="1891097"/>
            </a:xfrm>
            <a:custGeom>
              <a:avLst/>
              <a:gdLst/>
              <a:ahLst/>
              <a:cxnLst/>
              <a:rect r="r" b="b" t="t" l="l"/>
              <a:pathLst>
                <a:path h="1891097" w="3523738">
                  <a:moveTo>
                    <a:pt x="0" y="0"/>
                  </a:moveTo>
                  <a:lnTo>
                    <a:pt x="3523738" y="0"/>
                  </a:lnTo>
                  <a:lnTo>
                    <a:pt x="3523738" y="1891097"/>
                  </a:lnTo>
                  <a:lnTo>
                    <a:pt x="0" y="18910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48A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3523737" cy="1900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5132358" y="7708556"/>
            <a:ext cx="1769644" cy="1711728"/>
          </a:xfrm>
          <a:custGeom>
            <a:avLst/>
            <a:gdLst/>
            <a:ahLst/>
            <a:cxnLst/>
            <a:rect r="r" b="b" t="t" l="l"/>
            <a:pathLst>
              <a:path h="1711728" w="1769644">
                <a:moveTo>
                  <a:pt x="0" y="0"/>
                </a:moveTo>
                <a:lnTo>
                  <a:pt x="1769644" y="0"/>
                </a:lnTo>
                <a:lnTo>
                  <a:pt x="1769644" y="1711729"/>
                </a:lnTo>
                <a:lnTo>
                  <a:pt x="0" y="1711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16887" y="4453108"/>
            <a:ext cx="11821396" cy="2773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2684" indent="-311342" lvl="1">
              <a:lnSpc>
                <a:spcPts val="4499"/>
              </a:lnSpc>
              <a:buFont typeface="Arial"/>
              <a:buChar char="•"/>
            </a:pPr>
            <a:r>
              <a:rPr lang="en-US" sz="2884">
                <a:solidFill>
                  <a:srgbClr val="FFFAEB"/>
                </a:solidFill>
                <a:latin typeface="DM Sans Italics"/>
              </a:rPr>
              <a:t>UrbanIQ as an integrated smart city platform.</a:t>
            </a:r>
          </a:p>
          <a:p>
            <a:pPr marL="622684" indent="-311342" lvl="1">
              <a:lnSpc>
                <a:spcPts val="4499"/>
              </a:lnSpc>
              <a:buFont typeface="Arial"/>
              <a:buChar char="•"/>
            </a:pPr>
            <a:r>
              <a:rPr lang="en-US" sz="2884">
                <a:solidFill>
                  <a:srgbClr val="FFFAEB"/>
                </a:solidFill>
                <a:latin typeface="DM Sans Italics"/>
              </a:rPr>
              <a:t>Utilizing AI, IoT, big data analytics, and blockchain technology.</a:t>
            </a:r>
          </a:p>
          <a:p>
            <a:pPr marL="622684" indent="-311342" lvl="1">
              <a:lnSpc>
                <a:spcPts val="4499"/>
              </a:lnSpc>
              <a:buFont typeface="Arial"/>
              <a:buChar char="•"/>
            </a:pPr>
            <a:r>
              <a:rPr lang="en-US" sz="2884">
                <a:solidFill>
                  <a:srgbClr val="FFFAEB"/>
                </a:solidFill>
                <a:latin typeface="DM Sans Italics"/>
              </a:rPr>
              <a:t>Aimed at addressing the core challenges of urbanization.</a:t>
            </a:r>
          </a:p>
          <a:p>
            <a:pPr>
              <a:lnSpc>
                <a:spcPts val="4499"/>
              </a:lnSpc>
            </a:pPr>
          </a:p>
          <a:p>
            <a:pPr algn="l">
              <a:lnSpc>
                <a:spcPts val="449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6427427" y="1884260"/>
            <a:ext cx="5433146" cy="806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4"/>
              </a:lnSpc>
            </a:pPr>
            <a:r>
              <a:rPr lang="en-US" sz="4665" spc="317">
                <a:solidFill>
                  <a:srgbClr val="048AFF"/>
                </a:solidFill>
                <a:latin typeface="Now Bold"/>
              </a:rPr>
              <a:t>INTRODUCTION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6017180" y="-1431186"/>
            <a:ext cx="3656258" cy="365625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>
            <a:off x="6085397" y="2796124"/>
            <a:ext cx="6076393" cy="0"/>
          </a:xfrm>
          <a:prstGeom prst="line">
            <a:avLst/>
          </a:prstGeom>
          <a:ln cap="flat" w="38100">
            <a:solidFill>
              <a:srgbClr val="048A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3286264" y="3124347"/>
            <a:ext cx="11715471" cy="2620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4"/>
              </a:lnSpc>
            </a:pPr>
            <a:r>
              <a:rPr lang="en-US" sz="4797">
                <a:solidFill>
                  <a:srgbClr val="B100E8"/>
                </a:solidFill>
                <a:latin typeface="DM Sans Bold Italics"/>
              </a:rPr>
              <a:t> UrbanIQ</a:t>
            </a:r>
          </a:p>
          <a:p>
            <a:pPr algn="ctr">
              <a:lnSpc>
                <a:spcPts val="7484"/>
              </a:lnSpc>
            </a:pPr>
          </a:p>
          <a:p>
            <a:pPr algn="ctr">
              <a:lnSpc>
                <a:spcPts val="608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041088" y="0"/>
            <a:ext cx="6782652" cy="10287000"/>
            <a:chOff x="0" y="0"/>
            <a:chExt cx="1786377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8637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86377">
                  <a:moveTo>
                    <a:pt x="0" y="0"/>
                  </a:moveTo>
                  <a:lnTo>
                    <a:pt x="1786377" y="0"/>
                  </a:lnTo>
                  <a:lnTo>
                    <a:pt x="1786377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1786377" cy="27188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486492">
            <a:off x="15563637" y="8055643"/>
            <a:ext cx="3391326" cy="3387087"/>
          </a:xfrm>
          <a:custGeom>
            <a:avLst/>
            <a:gdLst/>
            <a:ahLst/>
            <a:cxnLst/>
            <a:rect r="r" b="b" t="t" l="l"/>
            <a:pathLst>
              <a:path h="3387087" w="3391326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973881">
            <a:off x="12869941" y="-1899995"/>
            <a:ext cx="3391326" cy="3387087"/>
          </a:xfrm>
          <a:custGeom>
            <a:avLst/>
            <a:gdLst/>
            <a:ahLst/>
            <a:cxnLst/>
            <a:rect r="r" b="b" t="t" l="l"/>
            <a:pathLst>
              <a:path h="3387087" w="3391326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311910" y="1517813"/>
            <a:ext cx="10947390" cy="181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93"/>
              </a:lnSpc>
            </a:pPr>
            <a:r>
              <a:rPr lang="en-US" sz="5391">
                <a:solidFill>
                  <a:srgbClr val="B100E8"/>
                </a:solidFill>
                <a:latin typeface="Now Bold"/>
              </a:rPr>
              <a:t>Traffic Management Solutions</a:t>
            </a:r>
          </a:p>
          <a:p>
            <a:pPr marL="0" indent="0" lvl="0">
              <a:lnSpc>
                <a:spcPts val="7076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6719414" y="3334259"/>
            <a:ext cx="7846190" cy="940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89"/>
              </a:lnSpc>
            </a:pPr>
            <a:r>
              <a:rPr lang="en-US" sz="2664">
                <a:solidFill>
                  <a:srgbClr val="FFFFFF"/>
                </a:solidFill>
                <a:latin typeface="DM Sans"/>
              </a:rPr>
              <a:t>AI-powered signals that adapt to traffic conditions in real-time.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19414" y="2801890"/>
            <a:ext cx="5502605" cy="496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46"/>
              </a:lnSpc>
            </a:pPr>
            <a:r>
              <a:rPr lang="en-US" sz="2911">
                <a:solidFill>
                  <a:srgbClr val="048AFF"/>
                </a:solidFill>
                <a:latin typeface="Now Bold"/>
              </a:rPr>
              <a:t>Smart Traffic Signal Systems: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4803638" y="2859040"/>
            <a:ext cx="1757360" cy="175736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5290603" y="3329683"/>
            <a:ext cx="783430" cy="816073"/>
          </a:xfrm>
          <a:custGeom>
            <a:avLst/>
            <a:gdLst/>
            <a:ahLst/>
            <a:cxnLst/>
            <a:rect r="r" b="b" t="t" l="l"/>
            <a:pathLst>
              <a:path h="816073" w="783430">
                <a:moveTo>
                  <a:pt x="0" y="0"/>
                </a:moveTo>
                <a:lnTo>
                  <a:pt x="783430" y="0"/>
                </a:lnTo>
                <a:lnTo>
                  <a:pt x="783430" y="816073"/>
                </a:lnTo>
                <a:lnTo>
                  <a:pt x="0" y="8160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4803638" y="5181410"/>
            <a:ext cx="1757360" cy="175736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6719414" y="5743704"/>
            <a:ext cx="7194808" cy="899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18"/>
              </a:lnSpc>
            </a:pPr>
            <a:r>
              <a:rPr lang="en-US" sz="2478">
                <a:solidFill>
                  <a:srgbClr val="FFFFFF"/>
                </a:solidFill>
                <a:latin typeface="DM Sans"/>
              </a:rPr>
              <a:t>Offering optimal routes based on current traffic data and incidents.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19414" y="5220860"/>
            <a:ext cx="6245157" cy="460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9"/>
              </a:lnSpc>
            </a:pPr>
            <a:r>
              <a:rPr lang="en-US" sz="2611">
                <a:solidFill>
                  <a:srgbClr val="048AFF"/>
                </a:solidFill>
                <a:latin typeface="Now Bold"/>
              </a:rPr>
              <a:t>Real-Time Navigation Applications: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5193633" y="5634304"/>
            <a:ext cx="977370" cy="883187"/>
          </a:xfrm>
          <a:custGeom>
            <a:avLst/>
            <a:gdLst/>
            <a:ahLst/>
            <a:cxnLst/>
            <a:rect r="r" b="b" t="t" l="l"/>
            <a:pathLst>
              <a:path h="883187" w="977370">
                <a:moveTo>
                  <a:pt x="0" y="0"/>
                </a:moveTo>
                <a:lnTo>
                  <a:pt x="977370" y="0"/>
                </a:lnTo>
                <a:lnTo>
                  <a:pt x="977370" y="883187"/>
                </a:lnTo>
                <a:lnTo>
                  <a:pt x="0" y="8831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4803638" y="7500940"/>
            <a:ext cx="1757360" cy="1757360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5317726" y="7851920"/>
            <a:ext cx="729185" cy="1055399"/>
          </a:xfrm>
          <a:custGeom>
            <a:avLst/>
            <a:gdLst/>
            <a:ahLst/>
            <a:cxnLst/>
            <a:rect r="r" b="b" t="t" l="l"/>
            <a:pathLst>
              <a:path h="1055399" w="729185">
                <a:moveTo>
                  <a:pt x="0" y="0"/>
                </a:moveTo>
                <a:lnTo>
                  <a:pt x="729184" y="0"/>
                </a:lnTo>
                <a:lnTo>
                  <a:pt x="729184" y="1055400"/>
                </a:lnTo>
                <a:lnTo>
                  <a:pt x="0" y="1055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6719414" y="8063234"/>
            <a:ext cx="7194808" cy="899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18"/>
              </a:lnSpc>
            </a:pPr>
            <a:r>
              <a:rPr lang="en-US" sz="2478">
                <a:solidFill>
                  <a:srgbClr val="FFFFFF"/>
                </a:solidFill>
                <a:latin typeface="DM Sans"/>
              </a:rPr>
              <a:t>Encouraging the use of efficient and eco-friendly transport options.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719414" y="7540390"/>
            <a:ext cx="5669412" cy="460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9"/>
              </a:lnSpc>
            </a:pPr>
            <a:r>
              <a:rPr lang="en-US" sz="2611">
                <a:solidFill>
                  <a:srgbClr val="048AFF"/>
                </a:solidFill>
                <a:latin typeface="Now Bold"/>
              </a:rPr>
              <a:t>Public Transportation Initiatives: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045579" y="37910"/>
            <a:ext cx="6782652" cy="10287000"/>
            <a:chOff x="0" y="0"/>
            <a:chExt cx="1786377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8637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86377">
                  <a:moveTo>
                    <a:pt x="0" y="0"/>
                  </a:moveTo>
                  <a:lnTo>
                    <a:pt x="1786377" y="0"/>
                  </a:lnTo>
                  <a:lnTo>
                    <a:pt x="1786377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1786377" cy="27188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486492">
            <a:off x="15563637" y="8055643"/>
            <a:ext cx="3391326" cy="3387087"/>
          </a:xfrm>
          <a:custGeom>
            <a:avLst/>
            <a:gdLst/>
            <a:ahLst/>
            <a:cxnLst/>
            <a:rect r="r" b="b" t="t" l="l"/>
            <a:pathLst>
              <a:path h="3387087" w="3391326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973881">
            <a:off x="12869941" y="-1899995"/>
            <a:ext cx="3391326" cy="3387087"/>
          </a:xfrm>
          <a:custGeom>
            <a:avLst/>
            <a:gdLst/>
            <a:ahLst/>
            <a:cxnLst/>
            <a:rect r="r" b="b" t="t" l="l"/>
            <a:pathLst>
              <a:path h="3387087" w="3391326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311910" y="1517813"/>
            <a:ext cx="10947390" cy="181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93"/>
              </a:lnSpc>
            </a:pPr>
            <a:r>
              <a:rPr lang="en-US" sz="5391">
                <a:solidFill>
                  <a:srgbClr val="B100E8"/>
                </a:solidFill>
                <a:latin typeface="Now Bold"/>
              </a:rPr>
              <a:t>Energy Efficiency Innovations</a:t>
            </a:r>
          </a:p>
          <a:p>
            <a:pPr marL="0" indent="0" lvl="0">
              <a:lnSpc>
                <a:spcPts val="7076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6719414" y="3334259"/>
            <a:ext cx="7846190" cy="940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89"/>
              </a:lnSpc>
            </a:pPr>
            <a:r>
              <a:rPr lang="en-US" sz="2664">
                <a:solidFill>
                  <a:srgbClr val="FFFFFF"/>
                </a:solidFill>
                <a:latin typeface="DM Sans"/>
              </a:rPr>
              <a:t>Enhancing energy distribution and reducing wastage.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19414" y="2801890"/>
            <a:ext cx="5502605" cy="496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46"/>
              </a:lnSpc>
            </a:pPr>
            <a:r>
              <a:rPr lang="en-US" sz="2911">
                <a:solidFill>
                  <a:srgbClr val="048AFF"/>
                </a:solidFill>
                <a:latin typeface="Now Bold"/>
              </a:rPr>
              <a:t>Smart Grid Technologies: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4803638" y="2859040"/>
            <a:ext cx="1757360" cy="175736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803638" y="5181410"/>
            <a:ext cx="1757360" cy="175736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719414" y="5743704"/>
            <a:ext cx="7194808" cy="899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18"/>
              </a:lnSpc>
            </a:pPr>
            <a:r>
              <a:rPr lang="en-US" sz="2478">
                <a:solidFill>
                  <a:srgbClr val="FFFFFF"/>
                </a:solidFill>
                <a:latin typeface="DM Sans"/>
              </a:rPr>
              <a:t>Tools for buildings and street lighting to optimize energy use.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19414" y="5220860"/>
            <a:ext cx="6245157" cy="460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9"/>
              </a:lnSpc>
            </a:pPr>
            <a:r>
              <a:rPr lang="en-US" sz="2611">
                <a:solidFill>
                  <a:srgbClr val="048AFF"/>
                </a:solidFill>
                <a:latin typeface="Now Bold"/>
              </a:rPr>
              <a:t>Energy Consumption Monitoring: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4803638" y="7500940"/>
            <a:ext cx="1757360" cy="175736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6719414" y="8063234"/>
            <a:ext cx="7194808" cy="899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18"/>
              </a:lnSpc>
            </a:pPr>
            <a:r>
              <a:rPr lang="en-US" sz="2478">
                <a:solidFill>
                  <a:srgbClr val="FFFFFF"/>
                </a:solidFill>
                <a:latin typeface="DM Sans"/>
              </a:rPr>
              <a:t>Promoting solar panels and wind turbines within urban infrastructures.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719414" y="7540390"/>
            <a:ext cx="5669412" cy="460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9"/>
              </a:lnSpc>
            </a:pPr>
            <a:r>
              <a:rPr lang="en-US" sz="2611">
                <a:solidFill>
                  <a:srgbClr val="048AFF"/>
                </a:solidFill>
                <a:latin typeface="Now Bold"/>
              </a:rPr>
              <a:t>Renewable Energy Initiatives: 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5237547" y="3298384"/>
            <a:ext cx="889542" cy="855578"/>
          </a:xfrm>
          <a:custGeom>
            <a:avLst/>
            <a:gdLst/>
            <a:ahLst/>
            <a:cxnLst/>
            <a:rect r="r" b="b" t="t" l="l"/>
            <a:pathLst>
              <a:path h="855578" w="889542">
                <a:moveTo>
                  <a:pt x="0" y="0"/>
                </a:moveTo>
                <a:lnTo>
                  <a:pt x="889542" y="0"/>
                </a:lnTo>
                <a:lnTo>
                  <a:pt x="889542" y="855578"/>
                </a:lnTo>
                <a:lnTo>
                  <a:pt x="0" y="8555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5317726" y="5568340"/>
            <a:ext cx="838694" cy="909826"/>
          </a:xfrm>
          <a:custGeom>
            <a:avLst/>
            <a:gdLst/>
            <a:ahLst/>
            <a:cxnLst/>
            <a:rect r="r" b="b" t="t" l="l"/>
            <a:pathLst>
              <a:path h="909826" w="838694">
                <a:moveTo>
                  <a:pt x="0" y="0"/>
                </a:moveTo>
                <a:lnTo>
                  <a:pt x="838694" y="0"/>
                </a:lnTo>
                <a:lnTo>
                  <a:pt x="838694" y="909826"/>
                </a:lnTo>
                <a:lnTo>
                  <a:pt x="0" y="909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5253283" y="7885791"/>
            <a:ext cx="959108" cy="880636"/>
          </a:xfrm>
          <a:custGeom>
            <a:avLst/>
            <a:gdLst/>
            <a:ahLst/>
            <a:cxnLst/>
            <a:rect r="r" b="b" t="t" l="l"/>
            <a:pathLst>
              <a:path h="880636" w="959108">
                <a:moveTo>
                  <a:pt x="0" y="0"/>
                </a:moveTo>
                <a:lnTo>
                  <a:pt x="959108" y="0"/>
                </a:lnTo>
                <a:lnTo>
                  <a:pt x="959108" y="880635"/>
                </a:lnTo>
                <a:lnTo>
                  <a:pt x="0" y="8806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041088" y="0"/>
            <a:ext cx="6782652" cy="10287000"/>
            <a:chOff x="0" y="0"/>
            <a:chExt cx="1786377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8637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86377">
                  <a:moveTo>
                    <a:pt x="0" y="0"/>
                  </a:moveTo>
                  <a:lnTo>
                    <a:pt x="1786377" y="0"/>
                  </a:lnTo>
                  <a:lnTo>
                    <a:pt x="1786377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1786377" cy="27188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486492">
            <a:off x="15563637" y="8055643"/>
            <a:ext cx="3391326" cy="3387087"/>
          </a:xfrm>
          <a:custGeom>
            <a:avLst/>
            <a:gdLst/>
            <a:ahLst/>
            <a:cxnLst/>
            <a:rect r="r" b="b" t="t" l="l"/>
            <a:pathLst>
              <a:path h="3387087" w="3391326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973881">
            <a:off x="12869941" y="-1899995"/>
            <a:ext cx="3391326" cy="3387087"/>
          </a:xfrm>
          <a:custGeom>
            <a:avLst/>
            <a:gdLst/>
            <a:ahLst/>
            <a:cxnLst/>
            <a:rect r="r" b="b" t="t" l="l"/>
            <a:pathLst>
              <a:path h="3387087" w="3391326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311910" y="1517813"/>
            <a:ext cx="10947390" cy="181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93"/>
              </a:lnSpc>
            </a:pPr>
            <a:r>
              <a:rPr lang="en-US" sz="5391">
                <a:solidFill>
                  <a:srgbClr val="B100E8"/>
                </a:solidFill>
                <a:latin typeface="Now Bold"/>
              </a:rPr>
              <a:t>Enhancing Public Safety</a:t>
            </a:r>
          </a:p>
          <a:p>
            <a:pPr marL="0" indent="0" lvl="0">
              <a:lnSpc>
                <a:spcPts val="7076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6719414" y="3334259"/>
            <a:ext cx="7846190" cy="940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89"/>
              </a:lnSpc>
            </a:pPr>
            <a:r>
              <a:rPr lang="en-US" sz="2664">
                <a:solidFill>
                  <a:srgbClr val="FFFFFF"/>
                </a:solidFill>
                <a:latin typeface="DM Sans"/>
              </a:rPr>
              <a:t>Using data analytics to predict and prevent crime hotspots.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19414" y="2801890"/>
            <a:ext cx="6380286" cy="496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46"/>
              </a:lnSpc>
            </a:pPr>
            <a:r>
              <a:rPr lang="en-US" sz="2911">
                <a:solidFill>
                  <a:srgbClr val="048AFF"/>
                </a:solidFill>
                <a:latin typeface="Now Bold"/>
              </a:rPr>
              <a:t>Predictive Policing Technologies: 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4803638" y="2859040"/>
            <a:ext cx="1757360" cy="175736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803638" y="5181410"/>
            <a:ext cx="1757360" cy="175736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719414" y="5743704"/>
            <a:ext cx="7194808" cy="899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18"/>
              </a:lnSpc>
            </a:pPr>
            <a:r>
              <a:rPr lang="en-US" sz="2478">
                <a:solidFill>
                  <a:srgbClr val="FFFFFF"/>
                </a:solidFill>
                <a:latin typeface="DM Sans"/>
              </a:rPr>
              <a:t>Mobile applications for citizens and authorities to view and report incidents.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19414" y="5220860"/>
            <a:ext cx="6245157" cy="460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9"/>
              </a:lnSpc>
            </a:pPr>
            <a:r>
              <a:rPr lang="en-US" sz="2611">
                <a:solidFill>
                  <a:srgbClr val="048AFF"/>
                </a:solidFill>
                <a:latin typeface="Now Bold"/>
              </a:rPr>
              <a:t>Real-Time Crime Mapping: 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4803638" y="7500940"/>
            <a:ext cx="1757360" cy="175736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6719414" y="8063234"/>
            <a:ext cx="7194808" cy="899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18"/>
              </a:lnSpc>
            </a:pPr>
            <a:r>
              <a:rPr lang="en-US" sz="2478">
                <a:solidFill>
                  <a:srgbClr val="FFFFFF"/>
                </a:solidFill>
                <a:latin typeface="DM Sans"/>
              </a:rPr>
              <a:t>IoT and AI for quicker, more efficient emergency responses.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719414" y="7540390"/>
            <a:ext cx="5669412" cy="460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9"/>
              </a:lnSpc>
            </a:pPr>
            <a:r>
              <a:rPr lang="en-US" sz="2611">
                <a:solidFill>
                  <a:srgbClr val="048AFF"/>
                </a:solidFill>
                <a:latin typeface="Now Bold"/>
              </a:rPr>
              <a:t>Rapid Disaster Response Systems: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5134462" y="3256322"/>
            <a:ext cx="978628" cy="991244"/>
          </a:xfrm>
          <a:custGeom>
            <a:avLst/>
            <a:gdLst/>
            <a:ahLst/>
            <a:cxnLst/>
            <a:rect r="r" b="b" t="t" l="l"/>
            <a:pathLst>
              <a:path h="991244" w="978628">
                <a:moveTo>
                  <a:pt x="0" y="0"/>
                </a:moveTo>
                <a:lnTo>
                  <a:pt x="978628" y="0"/>
                </a:lnTo>
                <a:lnTo>
                  <a:pt x="978628" y="991244"/>
                </a:lnTo>
                <a:lnTo>
                  <a:pt x="0" y="991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5316179" y="5669230"/>
            <a:ext cx="660740" cy="798697"/>
          </a:xfrm>
          <a:custGeom>
            <a:avLst/>
            <a:gdLst/>
            <a:ahLst/>
            <a:cxnLst/>
            <a:rect r="r" b="b" t="t" l="l"/>
            <a:pathLst>
              <a:path h="798697" w="660740">
                <a:moveTo>
                  <a:pt x="0" y="0"/>
                </a:moveTo>
                <a:lnTo>
                  <a:pt x="660740" y="0"/>
                </a:lnTo>
                <a:lnTo>
                  <a:pt x="660740" y="798697"/>
                </a:lnTo>
                <a:lnTo>
                  <a:pt x="0" y="7986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5333024" y="7946052"/>
            <a:ext cx="796168" cy="767216"/>
          </a:xfrm>
          <a:custGeom>
            <a:avLst/>
            <a:gdLst/>
            <a:ahLst/>
            <a:cxnLst/>
            <a:rect r="r" b="b" t="t" l="l"/>
            <a:pathLst>
              <a:path h="767216" w="796168">
                <a:moveTo>
                  <a:pt x="0" y="0"/>
                </a:moveTo>
                <a:lnTo>
                  <a:pt x="796168" y="0"/>
                </a:lnTo>
                <a:lnTo>
                  <a:pt x="796168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041088" y="0"/>
            <a:ext cx="6905324" cy="10287000"/>
            <a:chOff x="0" y="0"/>
            <a:chExt cx="181868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18686" cy="2709333"/>
            </a:xfrm>
            <a:custGeom>
              <a:avLst/>
              <a:gdLst/>
              <a:ahLst/>
              <a:cxnLst/>
              <a:rect r="r" b="b" t="t" l="l"/>
              <a:pathLst>
                <a:path h="2709333" w="1818686">
                  <a:moveTo>
                    <a:pt x="0" y="0"/>
                  </a:moveTo>
                  <a:lnTo>
                    <a:pt x="1818686" y="0"/>
                  </a:lnTo>
                  <a:lnTo>
                    <a:pt x="181868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1818686" cy="27188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486492">
            <a:off x="15563637" y="8055643"/>
            <a:ext cx="3391326" cy="3387087"/>
          </a:xfrm>
          <a:custGeom>
            <a:avLst/>
            <a:gdLst/>
            <a:ahLst/>
            <a:cxnLst/>
            <a:rect r="r" b="b" t="t" l="l"/>
            <a:pathLst>
              <a:path h="3387087" w="3391326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973881">
            <a:off x="12869941" y="-1899995"/>
            <a:ext cx="3391326" cy="3387087"/>
          </a:xfrm>
          <a:custGeom>
            <a:avLst/>
            <a:gdLst/>
            <a:ahLst/>
            <a:cxnLst/>
            <a:rect r="r" b="b" t="t" l="l"/>
            <a:pathLst>
              <a:path h="3387087" w="3391326">
                <a:moveTo>
                  <a:pt x="0" y="0"/>
                </a:moveTo>
                <a:lnTo>
                  <a:pt x="3391326" y="0"/>
                </a:lnTo>
                <a:lnTo>
                  <a:pt x="3391326" y="3387087"/>
                </a:lnTo>
                <a:lnTo>
                  <a:pt x="0" y="338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311910" y="1517813"/>
            <a:ext cx="11842982" cy="3697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93"/>
              </a:lnSpc>
            </a:pPr>
            <a:r>
              <a:rPr lang="en-US" sz="5391">
                <a:solidFill>
                  <a:srgbClr val="B100E8"/>
                </a:solidFill>
                <a:latin typeface="Now Bold"/>
              </a:rPr>
              <a:t>Sustainable Urban Planning Tools</a:t>
            </a:r>
          </a:p>
          <a:p>
            <a:pPr marL="1163936" indent="-581968" lvl="1">
              <a:lnSpc>
                <a:spcPts val="7493"/>
              </a:lnSpc>
              <a:buFont typeface="Arial"/>
              <a:buChar char="•"/>
            </a:pPr>
          </a:p>
          <a:p>
            <a:pPr>
              <a:lnSpc>
                <a:spcPts val="7493"/>
              </a:lnSpc>
            </a:pPr>
          </a:p>
          <a:p>
            <a:pPr marL="0" indent="0" lvl="0">
              <a:lnSpc>
                <a:spcPts val="7076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6719414" y="3334259"/>
            <a:ext cx="7846190" cy="940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89"/>
              </a:lnSpc>
            </a:pPr>
            <a:r>
              <a:rPr lang="en-US" sz="2664">
                <a:solidFill>
                  <a:srgbClr val="FFFFFF"/>
                </a:solidFill>
                <a:latin typeface="DM Sans"/>
              </a:rPr>
              <a:t>Platforms for urban planners to access comprehensive data for informed decisions.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19414" y="2801890"/>
            <a:ext cx="6380286" cy="496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46"/>
              </a:lnSpc>
            </a:pPr>
            <a:r>
              <a:rPr lang="en-US" sz="2911">
                <a:solidFill>
                  <a:srgbClr val="048AFF"/>
                </a:solidFill>
                <a:latin typeface="Now Bold"/>
              </a:rPr>
              <a:t>Data-Driven Decision-Making: 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4803638" y="2859040"/>
            <a:ext cx="1757360" cy="175736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803638" y="5181410"/>
            <a:ext cx="1757360" cy="175736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719414" y="5743704"/>
            <a:ext cx="7194808" cy="899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18"/>
              </a:lnSpc>
            </a:pPr>
            <a:r>
              <a:rPr lang="en-US" sz="2478">
                <a:solidFill>
                  <a:srgbClr val="FFFFFF"/>
                </a:solidFill>
                <a:latin typeface="DM Sans"/>
              </a:rPr>
              <a:t>Encouraging citizen participation in urban development processes.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19414" y="5220860"/>
            <a:ext cx="6245157" cy="460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9"/>
              </a:lnSpc>
            </a:pPr>
            <a:r>
              <a:rPr lang="en-US" sz="2611">
                <a:solidFill>
                  <a:srgbClr val="048AFF"/>
                </a:solidFill>
                <a:latin typeface="Now Bold"/>
              </a:rPr>
              <a:t>Community Engagement Platforms: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4803638" y="7500940"/>
            <a:ext cx="1757360" cy="175736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0" cap="sq">
              <a:solidFill>
                <a:srgbClr val="04001E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6719414" y="8063234"/>
            <a:ext cx="7194808" cy="899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18"/>
              </a:lnSpc>
            </a:pPr>
            <a:r>
              <a:rPr lang="en-US" sz="2478">
                <a:solidFill>
                  <a:srgbClr val="FFFFFF"/>
                </a:solidFill>
                <a:latin typeface="DM Sans"/>
              </a:rPr>
              <a:t>Solutions for maximizing the use of urban spaces and resources.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719414" y="7540390"/>
            <a:ext cx="6380286" cy="460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9"/>
              </a:lnSpc>
            </a:pPr>
            <a:r>
              <a:rPr lang="en-US" sz="2611">
                <a:solidFill>
                  <a:srgbClr val="048AFF"/>
                </a:solidFill>
                <a:latin typeface="Now Bold"/>
              </a:rPr>
              <a:t>Resource Allocation Optimization: 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5388461" y="3363597"/>
            <a:ext cx="587713" cy="748246"/>
          </a:xfrm>
          <a:custGeom>
            <a:avLst/>
            <a:gdLst/>
            <a:ahLst/>
            <a:cxnLst/>
            <a:rect r="r" b="b" t="t" l="l"/>
            <a:pathLst>
              <a:path h="748246" w="587713">
                <a:moveTo>
                  <a:pt x="0" y="0"/>
                </a:moveTo>
                <a:lnTo>
                  <a:pt x="587714" y="0"/>
                </a:lnTo>
                <a:lnTo>
                  <a:pt x="587714" y="748246"/>
                </a:lnTo>
                <a:lnTo>
                  <a:pt x="0" y="7482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5311309" y="5694847"/>
            <a:ext cx="708629" cy="767216"/>
          </a:xfrm>
          <a:custGeom>
            <a:avLst/>
            <a:gdLst/>
            <a:ahLst/>
            <a:cxnLst/>
            <a:rect r="r" b="b" t="t" l="l"/>
            <a:pathLst>
              <a:path h="767216" w="708629">
                <a:moveTo>
                  <a:pt x="0" y="0"/>
                </a:moveTo>
                <a:lnTo>
                  <a:pt x="708629" y="0"/>
                </a:lnTo>
                <a:lnTo>
                  <a:pt x="708629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5320424" y="7973071"/>
            <a:ext cx="775043" cy="868174"/>
          </a:xfrm>
          <a:custGeom>
            <a:avLst/>
            <a:gdLst/>
            <a:ahLst/>
            <a:cxnLst/>
            <a:rect r="r" b="b" t="t" l="l"/>
            <a:pathLst>
              <a:path h="868174" w="775043">
                <a:moveTo>
                  <a:pt x="0" y="0"/>
                </a:moveTo>
                <a:lnTo>
                  <a:pt x="775042" y="0"/>
                </a:lnTo>
                <a:lnTo>
                  <a:pt x="775042" y="868174"/>
                </a:lnTo>
                <a:lnTo>
                  <a:pt x="0" y="8681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567097">
            <a:off x="14624984" y="-2635166"/>
            <a:ext cx="5268632" cy="5150088"/>
          </a:xfrm>
          <a:custGeom>
            <a:avLst/>
            <a:gdLst/>
            <a:ahLst/>
            <a:cxnLst/>
            <a:rect r="r" b="b" t="t" l="l"/>
            <a:pathLst>
              <a:path h="5150088" w="5268632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771269" y="3466398"/>
            <a:ext cx="2878546" cy="4863421"/>
            <a:chOff x="0" y="0"/>
            <a:chExt cx="758135" cy="128090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58135" cy="1280901"/>
            </a:xfrm>
            <a:custGeom>
              <a:avLst/>
              <a:gdLst/>
              <a:ahLst/>
              <a:cxnLst/>
              <a:rect r="r" b="b" t="t" l="l"/>
              <a:pathLst>
                <a:path h="1280901" w="758135">
                  <a:moveTo>
                    <a:pt x="43032" y="0"/>
                  </a:moveTo>
                  <a:lnTo>
                    <a:pt x="715103" y="0"/>
                  </a:lnTo>
                  <a:cubicBezTo>
                    <a:pt x="738869" y="0"/>
                    <a:pt x="758135" y="19266"/>
                    <a:pt x="758135" y="43032"/>
                  </a:cubicBezTo>
                  <a:lnTo>
                    <a:pt x="758135" y="1237869"/>
                  </a:lnTo>
                  <a:cubicBezTo>
                    <a:pt x="758135" y="1249281"/>
                    <a:pt x="753602" y="1260227"/>
                    <a:pt x="745532" y="1268297"/>
                  </a:cubicBezTo>
                  <a:cubicBezTo>
                    <a:pt x="737461" y="1276367"/>
                    <a:pt x="726516" y="1280901"/>
                    <a:pt x="715103" y="1280901"/>
                  </a:cubicBezTo>
                  <a:lnTo>
                    <a:pt x="43032" y="1280901"/>
                  </a:lnTo>
                  <a:cubicBezTo>
                    <a:pt x="31619" y="1280901"/>
                    <a:pt x="20674" y="1276367"/>
                    <a:pt x="12604" y="1268297"/>
                  </a:cubicBezTo>
                  <a:cubicBezTo>
                    <a:pt x="4534" y="1260227"/>
                    <a:pt x="0" y="1249281"/>
                    <a:pt x="0" y="1237869"/>
                  </a:cubicBezTo>
                  <a:lnTo>
                    <a:pt x="0" y="43032"/>
                  </a:lnTo>
                  <a:cubicBezTo>
                    <a:pt x="0" y="31619"/>
                    <a:pt x="4534" y="20674"/>
                    <a:pt x="12604" y="12604"/>
                  </a:cubicBezTo>
                  <a:cubicBezTo>
                    <a:pt x="20674" y="4534"/>
                    <a:pt x="31619" y="0"/>
                    <a:pt x="4303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758135" cy="1290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892984" y="3622133"/>
            <a:ext cx="2635116" cy="2635116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29048" t="0" r="-29048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-2878546" y="3596887"/>
            <a:ext cx="2878546" cy="2878546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88900" y="88900"/>
              <a:ext cx="6172200" cy="6172200"/>
            </a:xfrm>
            <a:custGeom>
              <a:avLst/>
              <a:gdLst/>
              <a:ahLst/>
              <a:cxnLst/>
              <a:rect r="r" b="b" t="t" l="l"/>
              <a:pathLst>
                <a:path h="6172200" w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5"/>
              <a:stretch>
                <a:fillRect l="-25031" t="0" r="-25031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sp>
        <p:nvSpPr>
          <p:cNvPr name="Freeform 12" id="12"/>
          <p:cNvSpPr/>
          <p:nvPr/>
        </p:nvSpPr>
        <p:spPr>
          <a:xfrm flipH="false" flipV="false" rot="3567097">
            <a:off x="-967133" y="7873757"/>
            <a:ext cx="5268632" cy="5150088"/>
          </a:xfrm>
          <a:custGeom>
            <a:avLst/>
            <a:gdLst/>
            <a:ahLst/>
            <a:cxnLst/>
            <a:rect r="r" b="b" t="t" l="l"/>
            <a:pathLst>
              <a:path h="5150088" w="5268632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775464" y="1919025"/>
            <a:ext cx="9474742" cy="980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Implementation Strategy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5789970" y="7837057"/>
            <a:ext cx="1469330" cy="1421243"/>
          </a:xfrm>
          <a:custGeom>
            <a:avLst/>
            <a:gdLst/>
            <a:ahLst/>
            <a:cxnLst/>
            <a:rect r="r" b="b" t="t" l="l"/>
            <a:pathLst>
              <a:path h="1421243" w="1469330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892984" y="6557508"/>
            <a:ext cx="2621215" cy="1180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8"/>
              </a:lnSpc>
            </a:pPr>
            <a:r>
              <a:rPr lang="en-US" sz="1875">
                <a:solidFill>
                  <a:srgbClr val="FFFFFF"/>
                </a:solidFill>
                <a:latin typeface="DM Sans"/>
              </a:rPr>
              <a:t>Phas</a:t>
            </a:r>
            <a:r>
              <a:rPr lang="en-US" sz="1875">
                <a:solidFill>
                  <a:srgbClr val="FFFFFF"/>
                </a:solidFill>
                <a:latin typeface="DM Sans"/>
              </a:rPr>
              <a:t>ed rollout of UrbanIQ components.</a:t>
            </a:r>
          </a:p>
          <a:p>
            <a:pPr algn="ctr">
              <a:lnSpc>
                <a:spcPts val="4079"/>
              </a:lnSpc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6061944" y="3466398"/>
            <a:ext cx="2878546" cy="4863421"/>
            <a:chOff x="0" y="0"/>
            <a:chExt cx="758135" cy="128090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58135" cy="1280901"/>
            </a:xfrm>
            <a:custGeom>
              <a:avLst/>
              <a:gdLst/>
              <a:ahLst/>
              <a:cxnLst/>
              <a:rect r="r" b="b" t="t" l="l"/>
              <a:pathLst>
                <a:path h="1280901" w="758135">
                  <a:moveTo>
                    <a:pt x="43032" y="0"/>
                  </a:moveTo>
                  <a:lnTo>
                    <a:pt x="715103" y="0"/>
                  </a:lnTo>
                  <a:cubicBezTo>
                    <a:pt x="738869" y="0"/>
                    <a:pt x="758135" y="19266"/>
                    <a:pt x="758135" y="43032"/>
                  </a:cubicBezTo>
                  <a:lnTo>
                    <a:pt x="758135" y="1237869"/>
                  </a:lnTo>
                  <a:cubicBezTo>
                    <a:pt x="758135" y="1249281"/>
                    <a:pt x="753602" y="1260227"/>
                    <a:pt x="745532" y="1268297"/>
                  </a:cubicBezTo>
                  <a:cubicBezTo>
                    <a:pt x="737461" y="1276367"/>
                    <a:pt x="726516" y="1280901"/>
                    <a:pt x="715103" y="1280901"/>
                  </a:cubicBezTo>
                  <a:lnTo>
                    <a:pt x="43032" y="1280901"/>
                  </a:lnTo>
                  <a:cubicBezTo>
                    <a:pt x="31619" y="1280901"/>
                    <a:pt x="20674" y="1276367"/>
                    <a:pt x="12604" y="1268297"/>
                  </a:cubicBezTo>
                  <a:cubicBezTo>
                    <a:pt x="4534" y="1260227"/>
                    <a:pt x="0" y="1249281"/>
                    <a:pt x="0" y="1237869"/>
                  </a:cubicBezTo>
                  <a:lnTo>
                    <a:pt x="0" y="43032"/>
                  </a:lnTo>
                  <a:cubicBezTo>
                    <a:pt x="0" y="31619"/>
                    <a:pt x="4534" y="20674"/>
                    <a:pt x="12604" y="12604"/>
                  </a:cubicBezTo>
                  <a:cubicBezTo>
                    <a:pt x="20674" y="4534"/>
                    <a:pt x="31619" y="0"/>
                    <a:pt x="4303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758135" cy="1290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183659" y="3622133"/>
            <a:ext cx="2635116" cy="2635116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l="-2363" t="0" r="-2363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21" id="21"/>
          <p:cNvSpPr txBox="true"/>
          <p:nvPr/>
        </p:nvSpPr>
        <p:spPr>
          <a:xfrm rot="0">
            <a:off x="6288924" y="6468407"/>
            <a:ext cx="2447821" cy="1599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4"/>
              </a:lnSpc>
            </a:pPr>
            <a:r>
              <a:rPr lang="en-US" sz="1749">
                <a:solidFill>
                  <a:srgbClr val="FFFFFF"/>
                </a:solidFill>
                <a:latin typeface="DM Sans"/>
              </a:rPr>
              <a:t>Collaboration with city authorities, tech companies, and community organizations.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9361683" y="3517358"/>
            <a:ext cx="2878546" cy="4863421"/>
            <a:chOff x="0" y="0"/>
            <a:chExt cx="758135" cy="128090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58135" cy="1280901"/>
            </a:xfrm>
            <a:custGeom>
              <a:avLst/>
              <a:gdLst/>
              <a:ahLst/>
              <a:cxnLst/>
              <a:rect r="r" b="b" t="t" l="l"/>
              <a:pathLst>
                <a:path h="1280901" w="758135">
                  <a:moveTo>
                    <a:pt x="43032" y="0"/>
                  </a:moveTo>
                  <a:lnTo>
                    <a:pt x="715103" y="0"/>
                  </a:lnTo>
                  <a:cubicBezTo>
                    <a:pt x="738869" y="0"/>
                    <a:pt x="758135" y="19266"/>
                    <a:pt x="758135" y="43032"/>
                  </a:cubicBezTo>
                  <a:lnTo>
                    <a:pt x="758135" y="1237869"/>
                  </a:lnTo>
                  <a:cubicBezTo>
                    <a:pt x="758135" y="1249281"/>
                    <a:pt x="753602" y="1260227"/>
                    <a:pt x="745532" y="1268297"/>
                  </a:cubicBezTo>
                  <a:cubicBezTo>
                    <a:pt x="737461" y="1276367"/>
                    <a:pt x="726516" y="1280901"/>
                    <a:pt x="715103" y="1280901"/>
                  </a:cubicBezTo>
                  <a:lnTo>
                    <a:pt x="43032" y="1280901"/>
                  </a:lnTo>
                  <a:cubicBezTo>
                    <a:pt x="31619" y="1280901"/>
                    <a:pt x="20674" y="1276367"/>
                    <a:pt x="12604" y="1268297"/>
                  </a:cubicBezTo>
                  <a:cubicBezTo>
                    <a:pt x="4534" y="1260227"/>
                    <a:pt x="0" y="1249281"/>
                    <a:pt x="0" y="1237869"/>
                  </a:cubicBezTo>
                  <a:lnTo>
                    <a:pt x="0" y="43032"/>
                  </a:lnTo>
                  <a:cubicBezTo>
                    <a:pt x="0" y="31619"/>
                    <a:pt x="4534" y="20674"/>
                    <a:pt x="12604" y="12604"/>
                  </a:cubicBezTo>
                  <a:cubicBezTo>
                    <a:pt x="20674" y="4534"/>
                    <a:pt x="31619" y="0"/>
                    <a:pt x="4303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"/>
              <a:ext cx="758135" cy="1290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471780" y="3622133"/>
            <a:ext cx="2635116" cy="2635116"/>
            <a:chOff x="0" y="0"/>
            <a:chExt cx="6350000" cy="6350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9"/>
              <a:stretch>
                <a:fillRect l="-38906" t="0" r="-38906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27" id="27"/>
          <p:cNvSpPr txBox="true"/>
          <p:nvPr/>
        </p:nvSpPr>
        <p:spPr>
          <a:xfrm rot="0">
            <a:off x="9577045" y="6468407"/>
            <a:ext cx="2447821" cy="1275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4"/>
              </a:lnSpc>
            </a:pPr>
            <a:r>
              <a:rPr lang="en-US" sz="1749">
                <a:solidFill>
                  <a:srgbClr val="FFFFFF"/>
                </a:solidFill>
                <a:latin typeface="DM Sans"/>
              </a:rPr>
              <a:t>Pilot projects in selected neighborhoods before city-wide adoption.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3567097">
            <a:off x="-1385063" y="-3257626"/>
            <a:ext cx="5268632" cy="5150088"/>
          </a:xfrm>
          <a:custGeom>
            <a:avLst/>
            <a:gdLst/>
            <a:ahLst/>
            <a:cxnLst/>
            <a:rect r="r" b="b" t="t" l="l"/>
            <a:pathLst>
              <a:path h="5150088" w="5268632">
                <a:moveTo>
                  <a:pt x="0" y="0"/>
                </a:moveTo>
                <a:lnTo>
                  <a:pt x="5268632" y="0"/>
                </a:lnTo>
                <a:lnTo>
                  <a:pt x="5268632" y="5150088"/>
                </a:lnTo>
                <a:lnTo>
                  <a:pt x="0" y="515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DAF_hA3R4Qk</dc:identifier>
  <dcterms:modified xsi:type="dcterms:W3CDTF">2011-08-01T06:04:30Z</dcterms:modified>
  <cp:revision>1</cp:revision>
  <dc:title>URBAN AI</dc:title>
</cp:coreProperties>
</file>